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5"/>
  </p:notesMasterIdLst>
  <p:sldIdLst>
    <p:sldId id="256" r:id="rId2"/>
    <p:sldId id="285" r:id="rId3"/>
    <p:sldId id="269" r:id="rId4"/>
    <p:sldId id="284" r:id="rId5"/>
    <p:sldId id="270" r:id="rId6"/>
    <p:sldId id="271" r:id="rId7"/>
    <p:sldId id="281" r:id="rId8"/>
    <p:sldId id="280" r:id="rId9"/>
    <p:sldId id="279" r:id="rId10"/>
    <p:sldId id="277" r:id="rId11"/>
    <p:sldId id="286" r:id="rId12"/>
    <p:sldId id="287" r:id="rId13"/>
    <p:sldId id="276" r:id="rId14"/>
  </p:sldIdLst>
  <p:sldSz cx="9144000" cy="6858000" type="screen4x3"/>
  <p:notesSz cx="6669088" cy="98726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87" autoAdjust="0"/>
    <p:restoredTop sz="86421" autoAdjust="0"/>
  </p:normalViewPr>
  <p:slideViewPr>
    <p:cSldViewPr>
      <p:cViewPr varScale="1">
        <p:scale>
          <a:sx n="99" d="100"/>
          <a:sy n="99" d="100"/>
        </p:scale>
        <p:origin x="1566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notesMaster" Target="notesMasters/notesMaster1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778250" y="0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68C7F4-547C-4785-8127-845090E7B3AC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12838" y="1233488"/>
            <a:ext cx="4443412" cy="333216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hr-HR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66750" y="4751388"/>
            <a:ext cx="5335588" cy="3887787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hr-H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778250" y="9377363"/>
            <a:ext cx="288925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A5CBE11-BAA8-49EA-A093-E0830C4562D6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16286941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BE11-BAA8-49EA-A093-E0830C4562D6}" type="slidenum">
              <a:rPr lang="hr-HR" smtClean="0"/>
              <a:t>3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5002351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BE11-BAA8-49EA-A093-E0830C4562D6}" type="slidenum">
              <a:rPr lang="hr-HR" smtClean="0"/>
              <a:t>5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89575394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A5CBE11-BAA8-49EA-A093-E0830C4562D6}" type="slidenum">
              <a:rPr lang="hr-HR" smtClean="0"/>
              <a:t>6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392615480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r-HR"/>
              <a:t>Uredite stil podnaslova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858693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slov i okomit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60130697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Okomiti naslov i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komiti naslov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okomitog teksta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7508344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68480951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aglavlje odjelj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660517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sadržaj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2042470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Usporedb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4" name="Rezervirano mjesto sadržaja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5" name="Rezervirano mjesto teksta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6" name="Rezervirano mjesto sadržaja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7" name="Rezervirano mjesto datum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8" name="Rezervirano mjesto podnožj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9" name="Rezervirano mjesto broja slajd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4298751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amo naslov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datum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4600649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datum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3" name="Rezervirano mjesto podnožj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426757188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Sadržaj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7012613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Slika s opis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r-HR"/>
              <a:t>Uredite stil naslova matrice</a:t>
            </a:r>
          </a:p>
        </p:txBody>
      </p:sp>
      <p:sp>
        <p:nvSpPr>
          <p:cNvPr id="3" name="Rezervirano mjesto slik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hr-HR"/>
          </a:p>
        </p:txBody>
      </p:sp>
      <p:sp>
        <p:nvSpPr>
          <p:cNvPr id="4" name="Rezervirano mjesto teksta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r-HR"/>
              <a:t>Uredite stilove teksta matrice</a:t>
            </a:r>
          </a:p>
        </p:txBody>
      </p:sp>
      <p:sp>
        <p:nvSpPr>
          <p:cNvPr id="5" name="Rezervirano mjesto datum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r-HR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39368925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naslova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hr-HR"/>
              <a:t>Uredite stil naslova matrice</a:t>
            </a:r>
          </a:p>
        </p:txBody>
      </p:sp>
      <p:sp>
        <p:nvSpPr>
          <p:cNvPr id="3" name="Rezervirano mjesto teksta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4" name="Rezervirano mjesto datum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95453E1-6505-42D4-B611-CCE2D1F233EA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5" name="Rezervirano mjesto podnožj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r-HR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3D92DF3-A72C-499D-B005-19D2B57BC8C5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193877080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r-Latn-R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hyperlink" Target="mailto:drustva-prijateljstva@mvep.hr" TargetMode="Externa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mailto:drustva.prijateljstva@mvep.hr" TargetMode="Externa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931110"/>
            <a:ext cx="7772400" cy="5234194"/>
          </a:xfrm>
        </p:spPr>
        <p:txBody>
          <a:bodyPr>
            <a:noAutofit/>
          </a:bodyPr>
          <a:lstStyle/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REPUBLIKA HRVATSKA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 VANJSKIH I EUROPSKIH POSLOVA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 DANI 2024.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Natječaj 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za prijavu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projekata udruga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društava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prijateljstva u svrhu ostvarivanja financijske potpore 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5868A6F4-CC6B-4A1D-9303-7FDFCE6E61A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66320866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1988840"/>
            <a:ext cx="7992888" cy="3888432"/>
          </a:xfrm>
        </p:spPr>
        <p:txBody>
          <a:bodyPr lIns="108000" rIns="0">
            <a:noAutofit/>
          </a:bodyPr>
          <a:lstStyle/>
          <a:p>
            <a:pPr algn="l"/>
            <a:r>
              <a:rPr lang="hr-HR" sz="2000" dirty="0"/>
              <a:t/>
            </a:r>
            <a:br>
              <a:rPr lang="hr-HR" sz="2000" dirty="0"/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Odluka o dodjeli financijskih sredstava objavljuje se na Internetskoj stranici Ministarstva vanjskih i europskih poslova pod rubrikom Natječaji u roku od osam radnih dana od donošenja Odluke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Prigovor na rezultate poziva prijavitelji mogu dostaviti pisanim putem u roku od osam radnih dana od datuma objave Odluke o dodjeli financijskih sredstava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108520" y="1527175"/>
            <a:ext cx="51845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9.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REZULTATI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NATJEČAJA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A1BA237A-D6B9-40DB-9975-434CBCE080D8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1520" y="332656"/>
            <a:ext cx="3312368" cy="1267544"/>
          </a:xfrm>
        </p:spPr>
        <p:txBody>
          <a:bodyPr>
            <a:normAutofit fontScale="90000"/>
          </a:bodyPr>
          <a:lstStyle/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7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10</a:t>
            </a:r>
            <a:r>
              <a:rPr lang="hr-HR" sz="27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UGOVARANJE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>
              <a:buNone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Ministarstvo vanjskih i europskih poslova s prijaviteljima odobrenih projekata potpisuju Ugovor o dodjeli financijskih sredstava za provedbu projekta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730675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548680"/>
            <a:ext cx="4330824" cy="1143000"/>
          </a:xfrm>
        </p:spPr>
        <p:txBody>
          <a:bodyPr>
            <a:normAutofit fontScale="90000"/>
          </a:bodyPr>
          <a:lstStyle/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DODATNE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INFORMACIJE 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algn="just"/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Prijavitelji koji će u tijeku roka za podnošenje prijava na Natječaj imati potrebu za dodatnim pojašnjenjem uvjeta Natječaja, mogu dostaviti pisani upit na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e-mail adresu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  <a:p>
            <a:pPr marL="0" indent="0" algn="just">
              <a:buNone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drustva-prijateljstva@mvep.hr</a:t>
            </a:r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indent="0" algn="just">
              <a:buNone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41119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564904"/>
            <a:ext cx="7772400" cy="1800200"/>
          </a:xfrm>
        </p:spPr>
        <p:txBody>
          <a:bodyPr>
            <a:noAutofit/>
          </a:bodyPr>
          <a:lstStyle/>
          <a:p>
            <a:pPr lvl="0"/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Kontakt za upite:</a:t>
            </a:r>
            <a:b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drustva-prijateljstva@mvep.hr</a:t>
            </a: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ZAHVALJUJEMO NA PAŽNJI!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43400DC-AE75-44FE-9E16-A655934F689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A366193-E0AA-4BDD-9622-79DE402476A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1628800"/>
            <a:ext cx="8229600" cy="454438"/>
          </a:xfrm>
        </p:spPr>
        <p:txBody>
          <a:bodyPr>
            <a:noAutofit/>
          </a:bodyPr>
          <a:lstStyle/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1.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NATJEČAJ U FAZI DONOŠENJA ODLUKE 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2C221C4-F1DE-4E36-9485-78BB36F0CEA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043608" y="2492896"/>
            <a:ext cx="7643192" cy="3312368"/>
          </a:xfrm>
        </p:spPr>
        <p:txBody>
          <a:bodyPr>
            <a:noAutofit/>
          </a:bodyPr>
          <a:lstStyle/>
          <a:p>
            <a:pPr>
              <a:buFontTx/>
              <a:buChar char="-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19. prosinca 2023.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– 25. siječnja 2024.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procjenjivanje projekata i donošenje odluke o odobrenim projektima 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planirani utrošak financijskih sredstava – 238.500,00 EUR 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rovedba projekata tijekom 2024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hr-HR" sz="2400" b="1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1711FE06-4FFA-4701-891A-AC65F26E898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3528" y="260648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5026754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103491" y="1844824"/>
            <a:ext cx="9040509" cy="4032448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Natječaj za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prijavu projekata udruga - društava prijateljstva u svrhu ostvarivanja financijske potpore 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Cilj Natječaja: Osnaživanje i promicanje prijateljskih odnosa Hrvatske i drugih država radi ostvarivanja zajedničkih interesa te jačanje kulturnih, umjetničkih, povijesnih i znanstvenih veza</a:t>
            </a:r>
            <a:r>
              <a:rPr lang="hr-HR" sz="2400" dirty="0"/>
              <a:t/>
            </a:r>
            <a:br>
              <a:rPr lang="hr-HR" sz="2400" dirty="0"/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objava Natječaja: tijekom zadnjeg kvartala 2024. godine 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vrijeme provedbe projekata – tijekom 2025. godine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03491" y="1268761"/>
            <a:ext cx="6412725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r>
              <a:rPr lang="fi-FI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NOVI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NATJEČAJ I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VRIJEME OBJAVE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741BB4CA-8E65-4C4C-B8F8-A8BE07648FF5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94517449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67E1525-E159-4786-A7FD-567165C839F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67544" y="1340768"/>
            <a:ext cx="5325831" cy="1008112"/>
          </a:xfrm>
        </p:spPr>
        <p:txBody>
          <a:bodyPr>
            <a:normAutofit/>
          </a:bodyPr>
          <a:lstStyle/>
          <a:p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3.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PRIHVATLJIVI PRIJAVITELJI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DD40AED-6185-42A6-BEFD-8A24D8E5307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27584" y="2492896"/>
            <a:ext cx="7859216" cy="3633267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Udruga koja djeluje u prioritetnom području kulture i/ili međunarodne suradnje te potiče i unaprjeđuje prijateljske odnose Hrvatske s državom/državama s kojima je već uspostavljena suradnja, a što je jasno definirano u Statutu udruge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>
              <a:buFontTx/>
              <a:buChar char="-"/>
            </a:pP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AA8A9400-7F7B-4F4D-9BFE-373634D3550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490859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467545" y="5085184"/>
            <a:ext cx="7848872" cy="707886"/>
          </a:xfrm>
        </p:spPr>
        <p:txBody>
          <a:bodyPr wrap="square" lIns="108000" anchor="ctr">
            <a:spAutoFit/>
          </a:bodyPr>
          <a:lstStyle/>
          <a:p>
            <a:pPr lvl="0" algn="l"/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­­</a:t>
            </a: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395536" y="1162412"/>
            <a:ext cx="69127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4. PRIHVATLJIVE PROJEKTNE AKTIVNOSTI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CF3E8B94-0515-4FBC-8B03-EC1C5B700BC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95536" y="188640"/>
            <a:ext cx="1553095" cy="670462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395536" y="1624077"/>
            <a:ext cx="8568951" cy="747897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hr-HR" sz="2400" b="1" dirty="0">
              <a:solidFill>
                <a:srgbClr val="000000"/>
              </a:solidFill>
              <a:latin typeface="Calibri" panose="020F0502020204030204" pitchFamily="34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Organiziranje predavanja, izložbi, koncerata, filmskih projekcija, dana/tjedna/mjeseca kulture, gostovanja umjetnika, znanstvenika iz drugih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država</a:t>
            </a:r>
          </a:p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Poticanje komunikacije udruga-društva prijateljstva s općom, ciljanom i stručnom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javnosti</a:t>
            </a:r>
          </a:p>
          <a:p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Promocija vrijednosti kulturne baštine, identiteta, tradicije kao i suvremenog života dvaju naroda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hr-HR" sz="2400" dirty="0"/>
          </a:p>
          <a:p>
            <a:pPr marL="342900" indent="-342900" algn="just">
              <a:buFontTx/>
              <a:buChar char="-"/>
            </a:pP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b="1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buFontTx/>
              <a:buChar char="-"/>
            </a:pP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just"/>
            <a:endParaRPr lang="hr-HR" sz="240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323528" y="1730425"/>
            <a:ext cx="8608037" cy="5442991"/>
          </a:xfrm>
        </p:spPr>
        <p:txBody>
          <a:bodyPr>
            <a:noAutofit/>
          </a:bodyPr>
          <a:lstStyle/>
          <a:p>
            <a:pPr algn="l"/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troškovi organizacije predavanja, radionice, izložbe glazbenog</a:t>
            </a:r>
            <a:b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nastupa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izdaci za troškove naknada voditeljima projekta i izvoditeljima</a:t>
            </a:r>
            <a:b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projektnih aktivnosti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putni troškovi na teritoriju RH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putni troškovi izvan RH isključivo za vanjske suradnike na </a:t>
            </a:r>
            <a:b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projektu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troškovi reprezentacije</a:t>
            </a: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troškovi najma prostora i opreme (isključivo za potrebe  </a:t>
            </a:r>
            <a:b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provedbe projekta)</a:t>
            </a:r>
            <a:r>
              <a:rPr lang="hr-HR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  <a:t/>
            </a:r>
            <a:br>
              <a:rPr lang="hr-HR" sz="2000" dirty="0" smtClean="0">
                <a:solidFill>
                  <a:srgbClr val="000000"/>
                </a:solidFill>
                <a:latin typeface="Calibri" panose="020F0502020204030204" pitchFamily="34" charset="0"/>
              </a:rPr>
            </a:b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000" b="1" dirty="0" smtClean="0"/>
              <a:t/>
            </a:r>
            <a:br>
              <a:rPr lang="hr-HR" sz="2000" b="1" dirty="0" smtClean="0"/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0" y="1268760"/>
            <a:ext cx="572884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pl-PL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5. </a:t>
            </a:r>
            <a:r>
              <a:rPr lang="pl-PL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PRIHVATLJIVI TROŠKOVI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1A991CC-D28E-4390-908E-C28419514D68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27584" y="2204864"/>
            <a:ext cx="7473014" cy="3240360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Financijska sredstva u iznosu od 200.000,00 EUR (odnosno u okviru raspoloživih sredstava od prihoda od igara na sreću)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Najmanji iznos financijskih sredstava koji se može prijaviti i dodijeliti po pojedinom projektu je 1.000,00 EUR, a najveći 10.000,00 EUR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Okvirni broj projekta koji se planira financirati: 25</a:t>
            </a: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-324544" y="1484784"/>
            <a:ext cx="813690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6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VISINA FINANCIJSKIH SREDSTAVA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3D239C45-B998-4450-BD5E-08571240F62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847078" y="2276872"/>
            <a:ext cx="8296922" cy="3456384"/>
          </a:xfrm>
        </p:spPr>
        <p:txBody>
          <a:bodyPr>
            <a:noAutofit/>
          </a:bodyPr>
          <a:lstStyle/>
          <a:p>
            <a:pPr algn="l"/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000" dirty="0"/>
              <a:t/>
            </a:r>
            <a:br>
              <a:rPr lang="hr-HR" sz="2000" dirty="0"/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Obrazac Prijavnice s detaljnim opisom projekta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Proračuna projekta</a:t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životopisa voditelja projekta i izvoditelja 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projektnih aktivnosti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Izjave izvoditelja (vanjskog suradnika) projektnih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aktivnosti kojom potvrđuju da su upoznati sa sudjelovanjem</a:t>
            </a:r>
            <a:b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u provedbi projekta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- Obrazac Izjave o financiranim projektima iz javnih izvora</a:t>
            </a:r>
            <a:r>
              <a:rPr lang="hr-HR" sz="2400" b="1" dirty="0"/>
              <a:t/>
            </a:r>
            <a:br>
              <a:rPr lang="hr-HR" sz="2400" b="1" dirty="0"/>
            </a:b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0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0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847079" y="398567"/>
            <a:ext cx="3796929" cy="15696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endParaRPr lang="hr-HR" sz="24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ctr"/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7. SADRŽAJ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PRIJAVE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E3D46467-B087-49C3-9A0C-A03B1A38BB7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3568" y="2060848"/>
            <a:ext cx="7772400" cy="3744416"/>
          </a:xfrm>
        </p:spPr>
        <p:txBody>
          <a:bodyPr>
            <a:noAutofit/>
          </a:bodyPr>
          <a:lstStyle/>
          <a:p>
            <a:pPr algn="l"/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Povjerenstvo za otvaranje prijava i provjeru ispunjavanja propisanih uvjeta Natječaja provodi postupak provjere ispunjavanja propisanih (administrativnih) uvjeta prijavljenih projekata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Povjerenstvo za ocjenjivanje projekata procjenjuje projekte prema kriterijima definiranima u obrascu za ocjenu kvalitete projekta</a:t>
            </a:r>
            <a: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hr-HR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467544" y="1268760"/>
            <a:ext cx="5616624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algn="ctr"/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8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POSTUPAK </a:t>
            </a:r>
            <a:r>
              <a:rPr lang="hr-HR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PROCJENE PRIJAVE</a:t>
            </a:r>
            <a:r>
              <a:rPr lang="hr-HR" sz="2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hr-HR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871F41DF-EA56-4C0D-88E3-317203C2424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84020" y="186345"/>
            <a:ext cx="1553095" cy="67046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3507720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846</TotalTime>
  <Words>630</Words>
  <Application>Microsoft Office PowerPoint</Application>
  <PresentationFormat>On-screen Show (4:3)</PresentationFormat>
  <Paragraphs>50</Paragraphs>
  <Slides>13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Times New Roman</vt:lpstr>
      <vt:lpstr>Tema sustava Office</vt:lpstr>
      <vt:lpstr>REPUBLIKA HRVATSKA MINISTARSTVO VANJSKIH I EUROPSKIH POSLOVA  INFO DANI 2024.   Natječaj  za prijavu projekata udruga - društava prijateljstva u svrhu ostvarivanja financijske potpore  </vt:lpstr>
      <vt:lpstr>1. NATJEČAJ U FAZI DONOŠENJA ODLUKE </vt:lpstr>
      <vt:lpstr>  Natječaj za prijavu projekata udruga - društava prijateljstva u svrhu ostvarivanja financijske potpore   Cilj Natječaja: Osnaživanje i promicanje prijateljskih odnosa Hrvatske i drugih država radi ostvarivanja zajedničkih interesa te jačanje kulturnih, umjetničkih, povijesnih i znanstvenih veza  - objava Natječaja: tijekom zadnjeg kvartala 2024. godine   - vrijeme provedbe projekata – tijekom 2025. godine  </vt:lpstr>
      <vt:lpstr>3. PRIHVATLJIVI PRIJAVITELJI</vt:lpstr>
      <vt:lpstr>­­  </vt:lpstr>
      <vt:lpstr>       - troškovi organizacije predavanja, radionice, izložbe glazbenog   nastupa - izdaci za troškove naknada voditeljima projekta i izvoditeljima   projektnih aktivnosti - putni troškovi na teritoriju RH - putni troškovi izvan RH isključivo za vanjske suradnike na    projektu - troškovi reprezentacije - troškovi najma prostora i opreme (isključivo za potrebe     provedbe projekta)          </vt:lpstr>
      <vt:lpstr>Financijska sredstva u iznosu od 200.000,00 EUR (odnosno u okviru raspoloživih sredstava od prihoda od igara na sreću)  Najmanji iznos financijskih sredstava koji se može prijaviti i dodijeliti po pojedinom projektu je 1.000,00 EUR, a najveći 10.000,00 EUR  Okvirni broj projekta koji se planira financirati: 25</vt:lpstr>
      <vt:lpstr>   - Obrazac Prijavnice s detaljnim opisom projekta - Obrazac Proračuna projekta - Obrazac životopisa voditelja projekta i izvoditelja    projektnih aktivnosti - Obrazac Izjave izvoditelja (vanjskog suradnika) projektnih   aktivnosti kojom potvrđuju da su upoznati sa sudjelovanjem   u provedbi projekta - Obrazac Izjave o financiranim projektima iz javnih izvora   </vt:lpstr>
      <vt:lpstr>Povjerenstvo za otvaranje prijava i provjeru ispunjavanja propisanih uvjeta Natječaja provodi postupak provjere ispunjavanja propisanih (administrativnih) uvjeta prijavljenih projekata  Povjerenstvo za ocjenjivanje projekata procjenjuje projekte prema kriterijima definiranima u obrascu za ocjenu kvalitete projekta </vt:lpstr>
      <vt:lpstr> Odluka o dodjeli financijskih sredstava objavljuje se na Internetskoj stranici Ministarstva vanjskih i europskih poslova pod rubrikom Natječaji u roku od osam radnih dana od donošenja Odluke  Prigovor na rezultate poziva prijavitelji mogu dostaviti pisanim putem u roku od osam radnih dana od datuma objave Odluke o dodjeli financijskih sredstava  </vt:lpstr>
      <vt:lpstr>   10. UGOVARANJE</vt:lpstr>
      <vt:lpstr>   DODATNE INFORMACIJE </vt:lpstr>
      <vt:lpstr>Kontakt za upite: drustva-prijateljstva@mvep.hr  ZAHVALJUJEMO NA PAŽNJI!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Javni poziv  za prijavu manifestacija za dodjelu potpore organizatorima znanstveno-stručnih skupova, gospodarskih manifestacija i lokalno-tradicijskih manifestacija iz nadležnosti Ministarstva poljoprivrede u 2014. godini</dc:title>
  <dc:creator>Leopold Haramija</dc:creator>
  <cp:lastModifiedBy>Renata Matković</cp:lastModifiedBy>
  <cp:revision>135</cp:revision>
  <cp:lastPrinted>2024-03-21T13:44:28Z</cp:lastPrinted>
  <dcterms:created xsi:type="dcterms:W3CDTF">2014-01-31T12:54:48Z</dcterms:created>
  <dcterms:modified xsi:type="dcterms:W3CDTF">2024-03-25T08:12:37Z</dcterms:modified>
</cp:coreProperties>
</file>